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270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E5D90E2B-905F-69EF-4A41-A9A85B6EBB7D}"/>
              </a:ext>
            </a:extLst>
          </p:cNvPr>
          <p:cNvSpPr/>
          <p:nvPr/>
        </p:nvSpPr>
        <p:spPr>
          <a:xfrm>
            <a:off x="0" y="0"/>
            <a:ext cx="12192000" cy="3918857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TextBox 2"/>
          <p:cNvSpPr txBox="1"/>
          <p:nvPr/>
        </p:nvSpPr>
        <p:spPr>
          <a:xfrm>
            <a:off x="640080" y="1630565"/>
            <a:ext cx="5595827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7200" b="1" dirty="0">
                <a:solidFill>
                  <a:schemeClr val="bg1"/>
                </a:solidFill>
                <a:latin typeface="Calibri"/>
              </a:rPr>
              <a:t>Heatmap TFM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2770171"/>
            <a:ext cx="1069177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dirty="0" err="1">
                <a:solidFill>
                  <a:schemeClr val="bg1"/>
                </a:solidFill>
                <a:latin typeface="Calibri"/>
              </a:rPr>
              <a:t>Estimación</a:t>
            </a:r>
            <a:r>
              <a:rPr sz="2800" dirty="0">
                <a:solidFill>
                  <a:schemeClr val="bg1"/>
                </a:solidFill>
                <a:latin typeface="Calibri"/>
              </a:rPr>
              <a:t> de hotspots </a:t>
            </a:r>
            <a:r>
              <a:rPr sz="2800" dirty="0" err="1">
                <a:solidFill>
                  <a:schemeClr val="bg1"/>
                </a:solidFill>
                <a:latin typeface="Calibri"/>
              </a:rPr>
              <a:t>urbanos</a:t>
            </a:r>
            <a:r>
              <a:rPr sz="2800" dirty="0">
                <a:solidFill>
                  <a:schemeClr val="bg1"/>
                </a:solidFill>
                <a:latin typeface="Calibri"/>
              </a:rPr>
              <a:t> a </a:t>
            </a:r>
            <a:r>
              <a:rPr sz="2800" dirty="0" err="1">
                <a:solidFill>
                  <a:schemeClr val="bg1"/>
                </a:solidFill>
                <a:latin typeface="Calibri"/>
              </a:rPr>
              <a:t>partir</a:t>
            </a:r>
            <a:r>
              <a:rPr sz="2800" dirty="0">
                <a:solidFill>
                  <a:schemeClr val="bg1"/>
                </a:solidFill>
                <a:latin typeface="Calibri"/>
              </a:rPr>
              <a:t> de </a:t>
            </a:r>
            <a:r>
              <a:rPr sz="2800" dirty="0" err="1">
                <a:solidFill>
                  <a:schemeClr val="bg1"/>
                </a:solidFill>
                <a:latin typeface="Calibri"/>
              </a:rPr>
              <a:t>eventos</a:t>
            </a:r>
            <a:r>
              <a:rPr sz="2800" dirty="0">
                <a:solidFill>
                  <a:schemeClr val="bg1"/>
                </a:solidFill>
                <a:latin typeface="Calibri"/>
              </a:rPr>
              <a:t> y </a:t>
            </a:r>
            <a:r>
              <a:rPr sz="2800" dirty="0" err="1">
                <a:solidFill>
                  <a:schemeClr val="bg1"/>
                </a:solidFill>
                <a:latin typeface="Calibri"/>
              </a:rPr>
              <a:t>contexto</a:t>
            </a:r>
            <a:r>
              <a:rPr sz="2800" dirty="0">
                <a:solidFill>
                  <a:schemeClr val="bg1"/>
                </a:solidFill>
                <a:latin typeface="Calibri"/>
              </a:rPr>
              <a:t> temporal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1520" y="4893826"/>
            <a:ext cx="247157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b="1" dirty="0">
                <a:solidFill>
                  <a:srgbClr val="374151"/>
                </a:solidFill>
                <a:latin typeface="Calibri"/>
              </a:rPr>
              <a:t>Vicente García González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5213866"/>
            <a:ext cx="11082008" cy="7386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400" dirty="0">
                <a:solidFill>
                  <a:srgbClr val="374151"/>
                </a:solidFill>
                <a:latin typeface="Calibri"/>
              </a:rPr>
              <a:t>Repo: </a:t>
            </a:r>
            <a:r>
              <a:rPr lang="es-ES" sz="1400" dirty="0">
                <a:solidFill>
                  <a:srgbClr val="374151"/>
                </a:solidFill>
              </a:rPr>
              <a:t>https://</a:t>
            </a:r>
            <a:r>
              <a:rPr sz="1400" dirty="0">
                <a:solidFill>
                  <a:srgbClr val="374151"/>
                </a:solidFill>
                <a:latin typeface="Calibri"/>
              </a:rPr>
              <a:t>github.com/Viaintermedia-Vicente/urban-demand-heatmap</a:t>
            </a:r>
            <a:br>
              <a:rPr lang="es-ES" sz="1400" dirty="0">
                <a:solidFill>
                  <a:srgbClr val="374151"/>
                </a:solidFill>
                <a:latin typeface="Calibri"/>
              </a:rPr>
            </a:br>
            <a:r>
              <a:rPr lang="es-ES" sz="1400" dirty="0">
                <a:solidFill>
                  <a:srgbClr val="374151"/>
                </a:solidFill>
                <a:latin typeface="Calibri"/>
              </a:rPr>
              <a:t>Info en </a:t>
            </a:r>
            <a:r>
              <a:rPr lang="es-ES" sz="1400" dirty="0" err="1">
                <a:solidFill>
                  <a:srgbClr val="374151"/>
                </a:solidFill>
                <a:latin typeface="Calibri"/>
              </a:rPr>
              <a:t>pdf</a:t>
            </a:r>
            <a:r>
              <a:rPr lang="es-ES" sz="1400" dirty="0">
                <a:solidFill>
                  <a:srgbClr val="374151"/>
                </a:solidFill>
              </a:rPr>
              <a:t>: https://github.com/Viaintermedia-Vicente/urban-demand-heatmap/blob/main/docs/Vicente_Garcia_Gonzalez_Proyecto_fin_Master.pdf;</a:t>
            </a:r>
            <a:endParaRPr lang="es-ES" sz="1400" dirty="0">
              <a:solidFill>
                <a:srgbClr val="374151"/>
              </a:solidFill>
              <a:latin typeface="Calibri"/>
            </a:endParaRPr>
          </a:p>
          <a:p>
            <a:endParaRPr sz="1400" dirty="0">
              <a:solidFill>
                <a:srgbClr val="374151"/>
              </a:solidFill>
              <a:latin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1520" y="5631130"/>
            <a:ext cx="1072865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400" dirty="0">
                <a:solidFill>
                  <a:srgbClr val="374151"/>
                </a:solidFill>
                <a:latin typeface="Calibri"/>
              </a:rPr>
              <a:t>Demo: https://heatmaps.viaintermedia.com/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TFM · Presentación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8FA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822960"/>
            <a:ext cx="3241593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 err="1">
                <a:solidFill>
                  <a:schemeClr val="tx2"/>
                </a:solidFill>
                <a:latin typeface="Calibri"/>
              </a:rPr>
              <a:t>Conclusiones</a:t>
            </a:r>
            <a:endParaRPr sz="4400" b="1" dirty="0">
              <a:solidFill>
                <a:schemeClr val="tx2"/>
              </a:solidFill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2209" y="2296660"/>
            <a:ext cx="970943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rPr dirty="0"/>
              <a:t>Sistema claro: </a:t>
            </a:r>
            <a:r>
              <a:rPr dirty="0" err="1"/>
              <a:t>eventos</a:t>
            </a:r>
            <a:r>
              <a:rPr dirty="0"/>
              <a:t> </a:t>
            </a:r>
            <a:r>
              <a:rPr dirty="0" err="1"/>
              <a:t>reales</a:t>
            </a:r>
            <a:r>
              <a:rPr dirty="0"/>
              <a:t> </a:t>
            </a:r>
            <a:r>
              <a:rPr dirty="0" err="1"/>
              <a:t>por</a:t>
            </a:r>
            <a:r>
              <a:rPr dirty="0"/>
              <a:t> un </a:t>
            </a:r>
            <a:r>
              <a:rPr dirty="0" err="1"/>
              <a:t>lado</a:t>
            </a:r>
            <a:r>
              <a:rPr dirty="0"/>
              <a:t>, hotspots </a:t>
            </a:r>
            <a:r>
              <a:rPr dirty="0" err="1"/>
              <a:t>estimados</a:t>
            </a:r>
            <a:r>
              <a:rPr dirty="0"/>
              <a:t> </a:t>
            </a:r>
            <a:r>
              <a:rPr dirty="0" err="1"/>
              <a:t>por</a:t>
            </a:r>
            <a:r>
              <a:rPr dirty="0"/>
              <a:t> </a:t>
            </a:r>
            <a:r>
              <a:rPr dirty="0" err="1"/>
              <a:t>otro</a:t>
            </a:r>
            <a:r>
              <a:rPr dirty="0"/>
              <a:t>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rPr dirty="0" err="1"/>
              <a:t>Interfaz</a:t>
            </a:r>
            <a:r>
              <a:rPr dirty="0"/>
              <a:t> simple para </a:t>
            </a:r>
            <a:r>
              <a:rPr dirty="0" err="1"/>
              <a:t>explorar</a:t>
            </a:r>
            <a:r>
              <a:rPr dirty="0"/>
              <a:t> ciudad: </a:t>
            </a:r>
            <a:r>
              <a:rPr dirty="0" err="1"/>
              <a:t>fecha</a:t>
            </a:r>
            <a:r>
              <a:rPr dirty="0"/>
              <a:t> + slider de hora + </a:t>
            </a:r>
            <a:r>
              <a:rPr dirty="0" err="1"/>
              <a:t>mapa</a:t>
            </a:r>
            <a:r>
              <a:rPr dirty="0"/>
              <a:t> + panel.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rPr dirty="0"/>
              <a:t>Reproducible (Docker + </a:t>
            </a:r>
            <a:r>
              <a:rPr dirty="0" err="1"/>
              <a:t>init_db</a:t>
            </a:r>
            <a:r>
              <a:rPr dirty="0"/>
              <a:t>) y disponible online para </a:t>
            </a:r>
            <a:r>
              <a:rPr dirty="0" err="1"/>
              <a:t>evaluación</a:t>
            </a:r>
            <a:r>
              <a:rPr dirty="0"/>
              <a:t>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rPr dirty="0"/>
              <a:t>Base </a:t>
            </a:r>
            <a:r>
              <a:rPr dirty="0" err="1"/>
              <a:t>lista</a:t>
            </a:r>
            <a:r>
              <a:rPr dirty="0"/>
              <a:t> para </a:t>
            </a:r>
            <a:r>
              <a:rPr dirty="0" err="1"/>
              <a:t>evolucionar</a:t>
            </a:r>
            <a:r>
              <a:rPr dirty="0"/>
              <a:t> a </a:t>
            </a:r>
            <a:r>
              <a:rPr dirty="0" err="1"/>
              <a:t>modelo</a:t>
            </a:r>
            <a:r>
              <a:rPr dirty="0"/>
              <a:t> </a:t>
            </a:r>
            <a:r>
              <a:rPr dirty="0" err="1"/>
              <a:t>entrenado</a:t>
            </a:r>
            <a:r>
              <a:rPr dirty="0"/>
              <a:t> con </a:t>
            </a:r>
            <a:r>
              <a:rPr dirty="0" err="1"/>
              <a:t>históricos</a:t>
            </a:r>
            <a:r>
              <a:rPr dirty="0"/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1520" y="5715000"/>
            <a:ext cx="1072865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>
                <a:solidFill>
                  <a:srgbClr val="374151"/>
                </a:solidFill>
                <a:latin typeface="Calibri"/>
              </a:rPr>
              <a:t>Demo: https://heatmaps.viaintermedia.com/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Gracias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782327C-BF3B-3B25-D25D-7D03185CAE82}"/>
              </a:ext>
            </a:extLst>
          </p:cNvPr>
          <p:cNvSpPr/>
          <p:nvPr/>
        </p:nvSpPr>
        <p:spPr>
          <a:xfrm>
            <a:off x="731520" y="2019708"/>
            <a:ext cx="9709435" cy="2065199"/>
          </a:xfrm>
          <a:prstGeom prst="rect">
            <a:avLst/>
          </a:prstGeom>
          <a:noFill/>
          <a:ln w="1905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365760"/>
            <a:ext cx="4124271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 dirty="0" err="1">
                <a:solidFill>
                  <a:schemeClr val="tx2"/>
                </a:solidFill>
                <a:latin typeface="Calibri"/>
              </a:rPr>
              <a:t>Motivación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 y 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objetivo</a:t>
            </a:r>
            <a:endParaRPr sz="3400" b="1" dirty="0">
              <a:solidFill>
                <a:schemeClr val="tx2"/>
              </a:solidFill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2960" y="1280160"/>
            <a:ext cx="10545775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rPr dirty="0"/>
              <a:t>La </a:t>
            </a:r>
            <a:r>
              <a:rPr dirty="0" err="1"/>
              <a:t>actividad</a:t>
            </a:r>
            <a:r>
              <a:rPr dirty="0"/>
              <a:t> </a:t>
            </a:r>
            <a:r>
              <a:rPr dirty="0" err="1"/>
              <a:t>urbana</a:t>
            </a:r>
            <a:r>
              <a:rPr dirty="0"/>
              <a:t> cambia </a:t>
            </a:r>
            <a:r>
              <a:rPr dirty="0" err="1"/>
              <a:t>según</a:t>
            </a:r>
            <a:r>
              <a:rPr dirty="0"/>
              <a:t> hora y </a:t>
            </a:r>
            <a:r>
              <a:rPr dirty="0" err="1"/>
              <a:t>ubicación</a:t>
            </a:r>
            <a:r>
              <a:rPr dirty="0"/>
              <a:t> (</a:t>
            </a:r>
            <a:r>
              <a:rPr dirty="0" err="1"/>
              <a:t>eventos</a:t>
            </a:r>
            <a:r>
              <a:rPr dirty="0"/>
              <a:t>, </a:t>
            </a:r>
            <a:r>
              <a:rPr dirty="0" err="1"/>
              <a:t>ocio</a:t>
            </a:r>
            <a:r>
              <a:rPr dirty="0"/>
              <a:t>, </a:t>
            </a:r>
            <a:r>
              <a:rPr dirty="0" err="1"/>
              <a:t>cultura</a:t>
            </a:r>
            <a:r>
              <a:rPr dirty="0"/>
              <a:t>…).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rPr dirty="0" err="1"/>
              <a:t>Objetivo</a:t>
            </a:r>
            <a:r>
              <a:rPr dirty="0"/>
              <a:t>: </a:t>
            </a:r>
            <a:r>
              <a:rPr dirty="0" err="1"/>
              <a:t>estimar</a:t>
            </a:r>
            <a:r>
              <a:rPr dirty="0"/>
              <a:t> y </a:t>
            </a:r>
            <a:r>
              <a:rPr dirty="0" err="1"/>
              <a:t>visualizar</a:t>
            </a:r>
            <a:r>
              <a:rPr dirty="0"/>
              <a:t> zonas de mayor </a:t>
            </a:r>
            <a:r>
              <a:rPr dirty="0" err="1"/>
              <a:t>intensidad</a:t>
            </a:r>
            <a:r>
              <a:rPr dirty="0"/>
              <a:t> (hotspots) para </a:t>
            </a:r>
            <a:r>
              <a:rPr dirty="0" err="1"/>
              <a:t>una</a:t>
            </a:r>
            <a:r>
              <a:rPr dirty="0"/>
              <a:t> </a:t>
            </a:r>
            <a:r>
              <a:rPr dirty="0" err="1"/>
              <a:t>fecha</a:t>
            </a:r>
            <a:r>
              <a:rPr dirty="0"/>
              <a:t> y hora.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rPr dirty="0" err="1"/>
              <a:t>Separar</a:t>
            </a:r>
            <a:r>
              <a:rPr dirty="0"/>
              <a:t> </a:t>
            </a:r>
            <a:r>
              <a:rPr dirty="0" err="1"/>
              <a:t>claramente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 </a:t>
            </a:r>
            <a:r>
              <a:rPr dirty="0" err="1"/>
              <a:t>reales</a:t>
            </a:r>
            <a:r>
              <a:rPr dirty="0"/>
              <a:t> (</a:t>
            </a:r>
            <a:r>
              <a:rPr dirty="0" err="1"/>
              <a:t>eventos</a:t>
            </a:r>
            <a:r>
              <a:rPr dirty="0"/>
              <a:t>) de la </a:t>
            </a:r>
            <a:r>
              <a:rPr dirty="0" err="1"/>
              <a:t>capa</a:t>
            </a:r>
            <a:r>
              <a:rPr dirty="0"/>
              <a:t> </a:t>
            </a:r>
            <a:r>
              <a:rPr dirty="0" err="1"/>
              <a:t>analítica</a:t>
            </a:r>
            <a:r>
              <a:rPr dirty="0"/>
              <a:t> (heatmap).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rPr dirty="0"/>
              <a:t>Slider de hora para </a:t>
            </a:r>
            <a:r>
              <a:rPr dirty="0" err="1"/>
              <a:t>explorar</a:t>
            </a:r>
            <a:r>
              <a:rPr dirty="0"/>
              <a:t> </a:t>
            </a:r>
            <a:r>
              <a:rPr dirty="0" err="1"/>
              <a:t>cómo</a:t>
            </a:r>
            <a:r>
              <a:rPr dirty="0"/>
              <a:t> cambia el </a:t>
            </a:r>
            <a:r>
              <a:rPr dirty="0" err="1"/>
              <a:t>patrón</a:t>
            </a:r>
            <a:r>
              <a:rPr dirty="0"/>
              <a:t> </a:t>
            </a:r>
            <a:r>
              <a:rPr dirty="0" err="1"/>
              <a:t>durante</a:t>
            </a:r>
            <a:r>
              <a:rPr dirty="0"/>
              <a:t> el día.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Idea base: claridad conceptual + experiencia de usuario.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365760"/>
            <a:ext cx="5682710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 dirty="0" err="1">
                <a:solidFill>
                  <a:schemeClr val="tx2"/>
                </a:solidFill>
                <a:latin typeface="Calibri"/>
              </a:rPr>
              <a:t>Enfoque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 (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separación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 de 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capas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" y="1280160"/>
            <a:ext cx="10545775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/api/events → eventos reales (lat/lon, url, source; category/subcategory opcional).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/api/heatmap → hotspots estimados para fecha/hora (sin eventos embebidos).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/api/hotspot_events → eventos cercanos a un punto/hotspot (detalle por radio).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Modelo actual: heurístico estructurado; preparado para futuro ML con históricos.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Separación contractual para evitar confusiones en el usuario y en la evolución del sistema.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365760"/>
            <a:ext cx="2467983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 dirty="0" err="1">
                <a:solidFill>
                  <a:schemeClr val="tx2"/>
                </a:solidFill>
                <a:latin typeface="Calibri"/>
              </a:rPr>
              <a:t>Arquitectura</a:t>
            </a:r>
            <a:endParaRPr sz="3400" b="1" dirty="0">
              <a:solidFill>
                <a:schemeClr val="tx2"/>
              </a:solidFill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2960" y="1280160"/>
            <a:ext cx="10545775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Backend: FastAPI + PostgreSQL (eventos, venues, meteo, snapshots).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Frontend: React + Vite + Leaflet (mapa + panel + slider).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Infra: Docker Compose + init_db.sh para reproducibilidad.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Despliegue online disponible para evaluación sin instalación.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Online: https://heatmaps.viaintermedia.com/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365760"/>
            <a:ext cx="4938018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 dirty="0">
                <a:solidFill>
                  <a:schemeClr val="tx2"/>
                </a:solidFill>
                <a:latin typeface="Calibri"/>
              </a:rPr>
              <a:t>Vista 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predictiva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 (hotspots)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960120"/>
            <a:ext cx="1072865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374151"/>
                </a:solidFill>
                <a:latin typeface="Calibri"/>
              </a:rPr>
              <a:t>Heatmap con zonas Alta/Media/Baja + slider de hora para simular variación temporal.</a:t>
            </a:r>
          </a:p>
        </p:txBody>
      </p:sp>
      <p:pic>
        <p:nvPicPr>
          <p:cNvPr id="5" name="Picture 4" descr="Captura de pantalla 2026-02-23 a las 16.51.3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283" y="1417320"/>
            <a:ext cx="9503127" cy="51206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Captura: modo Predictivo (heurístico).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365760"/>
            <a:ext cx="4961038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 dirty="0" err="1">
                <a:solidFill>
                  <a:schemeClr val="tx2"/>
                </a:solidFill>
                <a:latin typeface="Calibri"/>
              </a:rPr>
              <a:t>Modelo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 actual (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heurístico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" y="1280160"/>
            <a:ext cx="10545775" cy="4389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No hay entrenamiento supervisado con históricos en esta fase.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El score es relativo: sirve para comparar zonas, no es un recuento exacto.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Variables típicas: tiempo hasta inicio, categoría, popularidad estimada, proximidad, meteo.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El sistema está preparado para evolucionar a ML: estructura + persistencia ya listas.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Foco del TFM: arquitectura, claridad y reproducibilidad.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365760"/>
            <a:ext cx="5745612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 dirty="0">
                <a:solidFill>
                  <a:schemeClr val="tx2"/>
                </a:solidFill>
                <a:latin typeface="Calibri"/>
              </a:rPr>
              <a:t>Eventos 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actuales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 (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datos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 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reales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960120"/>
            <a:ext cx="1072865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374151"/>
                </a:solidFill>
                <a:latin typeface="Calibri"/>
              </a:rPr>
              <a:t>Listado real + enlaces. Útil para validar entradas y explorar la ciudad.</a:t>
            </a:r>
          </a:p>
        </p:txBody>
      </p:sp>
      <p:pic>
        <p:nvPicPr>
          <p:cNvPr id="5" name="Picture 4" descr="Captura de pantalla 2026-02-23 a las 16.17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463" y="1417320"/>
            <a:ext cx="8932768" cy="51206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Captura: modo Eventos actuales.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365760"/>
            <a:ext cx="5385898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 dirty="0" err="1">
                <a:solidFill>
                  <a:schemeClr val="tx2"/>
                </a:solidFill>
                <a:latin typeface="Calibri"/>
              </a:rPr>
              <a:t>Reproducibilidad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 y 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ejecución</a:t>
            </a:r>
            <a:endParaRPr sz="3400" b="1" dirty="0">
              <a:solidFill>
                <a:schemeClr val="tx2"/>
              </a:solidFill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31520" y="1143000"/>
            <a:ext cx="1072865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>
                <a:solidFill>
                  <a:srgbClr val="374151"/>
                </a:solidFill>
                <a:latin typeface="Calibri"/>
              </a:rPr>
              <a:t>Ejecución local (Docker):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22960" y="1600200"/>
            <a:ext cx="10545775" cy="1554480"/>
          </a:xfrm>
          <a:prstGeom prst="roundRect">
            <a:avLst/>
          </a:prstGeom>
          <a:solidFill>
            <a:srgbClr val="0B122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51560" y="1783080"/>
            <a:ext cx="10088575" cy="11887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E5E7EB"/>
                </a:solidFill>
                <a:latin typeface="Consolas"/>
              </a:defRPr>
            </a:pPr>
            <a:r>
              <a:t>cd docker</a:t>
            </a:r>
            <a:br/>
            <a:r>
              <a:t>docker compose up -d</a:t>
            </a:r>
            <a:br/>
            <a:r>
              <a:t>./init_db.sh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337560"/>
            <a:ext cx="1072865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>
                <a:solidFill>
                  <a:srgbClr val="374151"/>
                </a:solidFill>
                <a:latin typeface="Calibri"/>
              </a:rPr>
              <a:t>Prueba online (sin instalación): https://heatmaps.viaintermedia.com/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1520" y="3794760"/>
            <a:ext cx="1072865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600">
                <a:solidFill>
                  <a:srgbClr val="374151"/>
                </a:solidFill>
                <a:latin typeface="Calibri"/>
              </a:rPr>
              <a:t>Repositorio público: github.com/Viaintermedia-Vicente/urban-demand-heatmap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2960" y="4343400"/>
            <a:ext cx="10545775" cy="1463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111827"/>
                </a:solidFill>
                <a:latin typeface="Calibri"/>
              </a:defRPr>
            </a:pPr>
            <a:r>
              <a:t>Incluye datos demo para que funcione sin claves externas.</a:t>
            </a:r>
          </a:p>
          <a:p>
            <a:pPr>
              <a:defRPr sz="1800">
                <a:solidFill>
                  <a:srgbClr val="111827"/>
                </a:solidFill>
                <a:latin typeface="Calibri"/>
              </a:defRPr>
            </a:pPr>
            <a:r>
              <a:t>Integración Ticketmaster opcional mediante variable de entorno.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Pensado para evaluación rápida: clonar → compose up → init_db.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40080" y="365760"/>
            <a:ext cx="5785366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 dirty="0">
                <a:solidFill>
                  <a:schemeClr val="tx2"/>
                </a:solidFill>
                <a:latin typeface="Calibri"/>
              </a:rPr>
              <a:t>Uso de IA 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durante</a:t>
            </a:r>
            <a:r>
              <a:rPr sz="3400" b="1" dirty="0">
                <a:solidFill>
                  <a:schemeClr val="tx2"/>
                </a:solidFill>
                <a:latin typeface="Calibri"/>
              </a:rPr>
              <a:t> el </a:t>
            </a:r>
            <a:r>
              <a:rPr sz="3400" b="1" dirty="0" err="1">
                <a:solidFill>
                  <a:schemeClr val="tx2"/>
                </a:solidFill>
                <a:latin typeface="Calibri"/>
              </a:rPr>
              <a:t>desarrollo</a:t>
            </a:r>
            <a:endParaRPr sz="3400" b="1" dirty="0">
              <a:solidFill>
                <a:schemeClr val="tx2"/>
              </a:solidFill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2960" y="1280160"/>
            <a:ext cx="1054577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La IA se usó como apoyo: diseño de estructura, revisión de coherencia, tests, refactor y despliegue.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Proceso: contrato API → tests → implementación incremental → verificación → documentación.</a:t>
            </a:r>
          </a:p>
          <a:p>
            <a:pPr>
              <a:defRPr sz="2200">
                <a:solidFill>
                  <a:srgbClr val="111827"/>
                </a:solidFill>
                <a:latin typeface="Calibri"/>
              </a:defRPr>
            </a:pPr>
            <a:r>
              <a:t>Decisiones de arquitectura revisadas manualmente (separación de capas, modelo heurístico, contratos).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6446520"/>
            <a:ext cx="10911535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100">
                <a:solidFill>
                  <a:srgbClr val="6B7280"/>
                </a:solidFill>
                <a:latin typeface="Calibri"/>
              </a:defRPr>
            </a:pPr>
            <a:r>
              <a:t>La IA acelera el desarrollo, pero el diseño se valida y se mantiene coherente.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642</Words>
  <Application>Microsoft Office PowerPoint</Application>
  <PresentationFormat>Panorámica</PresentationFormat>
  <Paragraphs>56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ViaIn2024</dc:creator>
  <cp:keywords/>
  <dc:description>generated using python-pptx</dc:description>
  <cp:lastModifiedBy>ViaIn2024</cp:lastModifiedBy>
  <cp:revision>2</cp:revision>
  <dcterms:created xsi:type="dcterms:W3CDTF">2013-01-27T09:14:16Z</dcterms:created>
  <dcterms:modified xsi:type="dcterms:W3CDTF">2026-02-23T19:14:07Z</dcterms:modified>
  <cp:category/>
</cp:coreProperties>
</file>

<file path=docProps/thumbnail.jpeg>
</file>